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2"/>
  </p:notesMasterIdLst>
  <p:sldIdLst>
    <p:sldId id="256" r:id="rId2"/>
    <p:sldId id="257" r:id="rId3"/>
    <p:sldId id="261" r:id="rId4"/>
    <p:sldId id="259" r:id="rId5"/>
    <p:sldId id="260" r:id="rId6"/>
    <p:sldId id="258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ona Kábelová" initials="IK" lastIdx="1" clrIdx="0">
    <p:extLst>
      <p:ext uri="{19B8F6BF-5375-455C-9EA6-DF929625EA0E}">
        <p15:presenceInfo xmlns:p15="http://schemas.microsoft.com/office/powerpoint/2012/main" userId="cdbb24d7165fc7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1A70"/>
    <a:srgbClr val="6600CC"/>
    <a:srgbClr val="551B71"/>
    <a:srgbClr val="9933FF"/>
    <a:srgbClr val="8842C2"/>
    <a:srgbClr val="9251C7"/>
    <a:srgbClr val="8238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 autoAdjust="0"/>
    <p:restoredTop sz="93861" autoAdjust="0"/>
  </p:normalViewPr>
  <p:slideViewPr>
    <p:cSldViewPr snapToGrid="0">
      <p:cViewPr varScale="1">
        <p:scale>
          <a:sx n="85" d="100"/>
          <a:sy n="85" d="100"/>
        </p:scale>
        <p:origin x="96" y="5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251EFD-FD9C-4B47-A37F-555051E25D16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2EE36-3407-4B2F-8F41-99E36944F84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924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 </a:t>
            </a:r>
            <a:r>
              <a:rPr lang="cs-CZ" dirty="0" err="1"/>
              <a:t>Dakrnet</a:t>
            </a:r>
            <a:r>
              <a:rPr lang="cs-CZ" dirty="0"/>
              <a:t> je vlastně nejhlubší vrstva internetu, na které se nachází spousta nelegálního obsahu. Tvoří celkově asi 6% celého internetu</a:t>
            </a:r>
          </a:p>
          <a:p>
            <a:r>
              <a:rPr lang="cs-CZ" dirty="0"/>
              <a:t>- Je to překryvná síť internetu, ke které se dá dostat pouze se specifickými konfiguracemi, autorizací a softwarem jak už třeba TOR nebo </a:t>
            </a:r>
            <a:r>
              <a:rPr lang="cs-CZ" dirty="0" err="1"/>
              <a:t>Invisible</a:t>
            </a:r>
            <a:r>
              <a:rPr lang="cs-CZ" dirty="0"/>
              <a:t> Internet Projekt</a:t>
            </a:r>
          </a:p>
          <a:p>
            <a:r>
              <a:rPr lang="cs-CZ" dirty="0"/>
              <a:t>- 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Každý uživatel na </a:t>
            </a:r>
            <a:r>
              <a:rPr lang="cs-CZ" b="0" i="0" dirty="0" err="1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Darknetu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 je anonymní a také by měl být chráněn speciální šifrovací technologií, která uživatelská data přesměruje přes několik serverů, a proto je obtížné vystopovat konkrétního uživatele.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26581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-Základní princip Toru byl vyvinut v polovině 90. let, aby chránil online komunikaci amerických zpravodajských služeb.</a:t>
            </a:r>
          </a:p>
          <a:p>
            <a:r>
              <a:rPr lang="cs-CZ" dirty="0">
                <a:solidFill>
                  <a:schemeClr val="bg1"/>
                </a:solidFill>
              </a:rPr>
              <a:t>-V roce 2004 vydala Naval </a:t>
            </a:r>
            <a:r>
              <a:rPr lang="cs-CZ" dirty="0" err="1">
                <a:solidFill>
                  <a:schemeClr val="bg1"/>
                </a:solidFill>
              </a:rPr>
              <a:t>Research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Laboratory</a:t>
            </a:r>
            <a:r>
              <a:rPr lang="cs-CZ" dirty="0">
                <a:solidFill>
                  <a:schemeClr val="bg1"/>
                </a:solidFill>
              </a:rPr>
              <a:t> kód pro Tor pod svobodnou licencí a začala financovat </a:t>
            </a:r>
            <a:r>
              <a:rPr lang="cs-CZ" dirty="0" err="1">
                <a:solidFill>
                  <a:schemeClr val="bg1"/>
                </a:solidFill>
              </a:rPr>
              <a:t>Dingledine</a:t>
            </a:r>
            <a:r>
              <a:rPr lang="cs-CZ" dirty="0">
                <a:solidFill>
                  <a:schemeClr val="bg1"/>
                </a:solidFill>
              </a:rPr>
              <a:t> a </a:t>
            </a:r>
            <a:r>
              <a:rPr lang="cs-CZ" dirty="0" err="1">
                <a:solidFill>
                  <a:schemeClr val="bg1"/>
                </a:solidFill>
              </a:rPr>
              <a:t>Mathewson</a:t>
            </a:r>
            <a:r>
              <a:rPr lang="cs-CZ" dirty="0">
                <a:solidFill>
                  <a:schemeClr val="bg1"/>
                </a:solidFill>
              </a:rPr>
              <a:t>, kvůli tomu aby pokračovali ve vývoji.</a:t>
            </a:r>
          </a:p>
          <a:p>
            <a:r>
              <a:rPr lang="cs-CZ" dirty="0">
                <a:solidFill>
                  <a:schemeClr val="bg1"/>
                </a:solidFill>
              </a:rPr>
              <a:t>-O dva roky později založili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Tor Project, odpovědnou za údržbu Toru.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7978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</a:t>
            </a:r>
            <a:r>
              <a:rPr lang="cs-CZ" dirty="0" err="1"/>
              <a:t>Onion</a:t>
            </a:r>
            <a:r>
              <a:rPr lang="cs-CZ" dirty="0"/>
              <a:t> </a:t>
            </a:r>
            <a:r>
              <a:rPr lang="cs-CZ" dirty="0" err="1"/>
              <a:t>routing</a:t>
            </a:r>
            <a:r>
              <a:rPr lang="cs-CZ" dirty="0"/>
              <a:t> je technika pro anonymní komunikaci přes počítačovou síť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-V </a:t>
            </a:r>
            <a:r>
              <a:rPr lang="cs-CZ" dirty="0" err="1"/>
              <a:t>onion</a:t>
            </a:r>
            <a:r>
              <a:rPr lang="cs-CZ" dirty="0"/>
              <a:t> síti jsou zprávy zapouzdřeny do vrstev šifrování, analogicky k vrstvám </a:t>
            </a:r>
            <a:r>
              <a:rPr lang="cs-CZ" dirty="0" err="1"/>
              <a:t>onionu</a:t>
            </a:r>
            <a:r>
              <a:rPr lang="cs-CZ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-Šifrovaná data jsou přenášena prostřednictvím řady síťových uzlů nazývaných </a:t>
            </a:r>
            <a:r>
              <a:rPr lang="cs-CZ" dirty="0" err="1"/>
              <a:t>Onion</a:t>
            </a:r>
            <a:r>
              <a:rPr lang="cs-CZ" dirty="0"/>
              <a:t> router, v nichž každý </a:t>
            </a:r>
            <a:r>
              <a:rPr lang="cs-CZ" dirty="0" err="1"/>
              <a:t>odplupuje</a:t>
            </a:r>
            <a:r>
              <a:rPr lang="cs-CZ" dirty="0"/>
              <a:t> jednu vrstvu a odkrývá další cíl dat.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29239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-Tor umožňuje anonymně surfovat po webu a je požíván ať už pro legální nebo ilegální účely.</a:t>
            </a:r>
          </a:p>
          <a:p>
            <a:r>
              <a:rPr lang="cs-CZ" dirty="0"/>
              <a:t>-Tor není určen k úplnému vyřešení problému anonymity na webu. Je navržen tak, aby snížil pravděpodobnost sledování akcí a dat zpět k uživateli.</a:t>
            </a:r>
          </a:p>
          <a:p>
            <a:r>
              <a:rPr lang="cs-CZ" dirty="0"/>
              <a:t>-Tor se taky používá k nelegálním aktivitám. </a:t>
            </a:r>
            <a:r>
              <a:rPr lang="cs-CZ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Ty mohou zahrnovat ochranu soukromí nebo obcházení cenzury, stejně jako šíření obsahu zneužívání dětí, prodej drog nebo distribuci malwaru.</a:t>
            </a: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1068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-Tor Browser je webový prohlížeč, který je schopný přistupovat k síti Tor.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-Byl vytvořen jako Tor Browser </a:t>
            </a:r>
            <a:r>
              <a:rPr lang="cs-CZ" dirty="0" err="1"/>
              <a:t>Bundle</a:t>
            </a:r>
            <a:r>
              <a:rPr lang="cs-CZ" dirty="0"/>
              <a:t> od Stevena Jamese Murdocha a oznámen v roce 2008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-Skládá se z upravených webových prohlížečů například třeba z Mozilla Firefox ESR, </a:t>
            </a:r>
            <a:r>
              <a:rPr lang="cs-CZ" dirty="0" err="1"/>
              <a:t>TorButton</a:t>
            </a:r>
            <a:r>
              <a:rPr lang="cs-CZ" dirty="0"/>
              <a:t>, </a:t>
            </a:r>
            <a:r>
              <a:rPr lang="cs-CZ" dirty="0" err="1"/>
              <a:t>Torlauncher</a:t>
            </a:r>
            <a:r>
              <a:rPr lang="cs-CZ" dirty="0"/>
              <a:t>, </a:t>
            </a:r>
            <a:r>
              <a:rPr lang="cs-CZ" dirty="0" err="1"/>
              <a:t>NoSript</a:t>
            </a:r>
            <a:r>
              <a:rPr lang="cs-CZ" dirty="0"/>
              <a:t> a Tor </a:t>
            </a:r>
            <a:r>
              <a:rPr lang="cs-CZ" dirty="0" err="1"/>
              <a:t>proxy</a:t>
            </a:r>
            <a:r>
              <a:rPr lang="cs-CZ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19198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-Web Tor Project poskytuje postupy, jak správně používat prohlížeč. Protože při nesprávném používání není zabezpečený. Například Tor varuje své uživatele, že je chráněn pouze provoz směrovaný přes prohlížeč Tor.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-Při správném používání je pravděpodobnost odhalení extrémně nízká.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43942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-V závislosti na potřebách uživatele nabízí prohlížeč Tor tři úrovně zabezpečení.</a:t>
            </a:r>
          </a:p>
          <a:p>
            <a:r>
              <a:rPr lang="cs-CZ" dirty="0"/>
              <a:t>1. Standartní – na této úrovni jsou povoleny všechny funkce prohlížeče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5645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-Anonymita na </a:t>
            </a:r>
            <a:r>
              <a:rPr lang="cs-CZ" dirty="0" err="1"/>
              <a:t>Darknetu</a:t>
            </a:r>
            <a:r>
              <a:rPr lang="cs-CZ" dirty="0"/>
              <a:t> není garantovaná, i přes to že se software jako Tor zaměřuje na anonymizování obsahu a aktivit.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Výzkumníci a experti na ochranu se pořád zlepšují, což znamená že některé skryté služby a uživatelé mohou být identifikováni.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39044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Původ termínu vznikl v roce 2002, kdy ho bezpečnostní inženýři Microsoftu použili v článku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Darknet</a:t>
            </a:r>
            <a:r>
              <a:rPr lang="cs-CZ" dirty="0"/>
              <a:t> and </a:t>
            </a:r>
            <a:r>
              <a:rPr lang="cs-CZ" dirty="0" err="1"/>
              <a:t>Future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Content</a:t>
            </a:r>
            <a:r>
              <a:rPr lang="cs-CZ" dirty="0"/>
              <a:t> </a:t>
            </a:r>
            <a:r>
              <a:rPr lang="cs-CZ" dirty="0" err="1"/>
              <a:t>Distribution</a:t>
            </a:r>
            <a:r>
              <a:rPr lang="cs-CZ" dirty="0"/>
              <a:t>. A v následujících letech ho definovali jako kolekci sítí a technologií sloužících ke sdílení digitálního obsahu.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-Termín</a:t>
            </a:r>
            <a:r>
              <a:rPr lang="cs-CZ" dirty="0">
                <a:effectLst/>
              </a:rPr>
              <a:t> “</a:t>
            </a:r>
            <a:r>
              <a:rPr lang="cs-CZ" dirty="0" err="1">
                <a:effectLst/>
              </a:rPr>
              <a:t>darknet</a:t>
            </a:r>
            <a:r>
              <a:rPr lang="cs-CZ" dirty="0">
                <a:effectLst/>
              </a:rPr>
              <a:t>” se začal používat roku 2009 v souvislosti s rozmachem nových peer-to-peer sítí jako Tor, </a:t>
            </a:r>
            <a:r>
              <a:rPr lang="cs-CZ" dirty="0" err="1">
                <a:effectLst/>
              </a:rPr>
              <a:t>Invisible</a:t>
            </a:r>
            <a:r>
              <a:rPr lang="cs-CZ" dirty="0">
                <a:effectLst/>
              </a:rPr>
              <a:t> Internet Projekt a </a:t>
            </a:r>
            <a:r>
              <a:rPr lang="cs-CZ" dirty="0" err="1">
                <a:effectLst/>
              </a:rPr>
              <a:t>Freenet</a:t>
            </a:r>
            <a:r>
              <a:rPr lang="cs-CZ" dirty="0">
                <a:effectLst/>
              </a:rPr>
              <a:t>.</a:t>
            </a:r>
            <a:endParaRPr lang="cs-CZ" dirty="0"/>
          </a:p>
          <a:p>
            <a:r>
              <a:rPr lang="cs-CZ" dirty="0"/>
              <a:t>které </a:t>
            </a:r>
            <a:r>
              <a:rPr lang="cs-CZ" dirty="0">
                <a:effectLst/>
              </a:rPr>
              <a:t>byly určeny k ochraně digitálních práv poskytováním bezpečnosti, anonymity nebo odolnosti proti cenzuře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63409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 err="1"/>
              <a:t>Darknet</a:t>
            </a:r>
            <a:r>
              <a:rPr lang="cs-CZ" dirty="0"/>
              <a:t> je v podstatě zcela legální síť. Umožňuje lidem přístup k internetu a ke svobodným informacím s vyšší úrovní anonymity a bezpečnosti. To má však zvláštní význam například v zemích, které omezují nebo kontrolují přístup k internetu.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Umožňuje také sdílení citlivých dokumentů nebo pro zkušenější a odborně zručné uživatele k tunelování připojení k domácí síti či jiné lokální síti, která nemá přidělenou veřejnou síť nebo nemá nastavení přesměrování portů.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Ovšem vzhledu k tomu, že </a:t>
            </a:r>
            <a:r>
              <a:rPr lang="cs-CZ" dirty="0" err="1"/>
              <a:t>darknet</a:t>
            </a:r>
            <a:r>
              <a:rPr lang="cs-CZ" dirty="0"/>
              <a:t> nabízí anonymitu, nachází se na něm stránky s nelegálním obsahem.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b="0" i="0" u="non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*Síťové tunelování je technika používaná v počítačových sítích, která pro přenos jednoho nebo více </a:t>
            </a:r>
            <a:r>
              <a:rPr lang="cs-CZ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síťových spojení</a:t>
            </a:r>
            <a:r>
              <a:rPr lang="cs-CZ" b="0" i="0" u="non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používá jiné síťové spojení*</a:t>
            </a:r>
            <a:endParaRPr lang="cs-CZ" b="0" u="none" dirty="0">
              <a:solidFill>
                <a:schemeClr val="bg1"/>
              </a:solidFill>
            </a:endParaRP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3602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 </a:t>
            </a:r>
            <a:r>
              <a:rPr lang="cs-CZ" dirty="0">
                <a:solidFill>
                  <a:schemeClr val="bg1"/>
                </a:solidFill>
              </a:rPr>
              <a:t>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jsou služby nabízeny podvodníky či lidmi pracujícími na hraně zákona.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 Tito lidé nabízejí služby, které nemáte šanci za jiných okolností získat</a:t>
            </a:r>
          </a:p>
          <a:p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- Nabízí se několik nelegálních aktivit j</a:t>
            </a:r>
            <a:r>
              <a:rPr lang="cs-CZ" dirty="0"/>
              <a:t>ako třeba obchod s drogami, zbraněmi, dětskou pornografií nebo třeba výrobou viru na zakázku. Ale nejsou výjimkou ani záběry týrání dětí, zajatců i zvířat.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40542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 err="1"/>
              <a:t>Darknet</a:t>
            </a:r>
            <a:r>
              <a:rPr lang="cs-CZ" dirty="0"/>
              <a:t> market je ilegální webová stránka na </a:t>
            </a:r>
            <a:r>
              <a:rPr lang="cs-CZ" dirty="0" err="1"/>
              <a:t>Darknetu</a:t>
            </a:r>
            <a:r>
              <a:rPr lang="cs-CZ" dirty="0"/>
              <a:t>, na které se prodávají ilegální produkty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Funguje jako obchod, na kterém se platí </a:t>
            </a:r>
            <a:r>
              <a:rPr lang="cs-CZ" dirty="0" err="1">
                <a:solidFill>
                  <a:schemeClr val="bg1"/>
                </a:solidFill>
              </a:rPr>
              <a:t>cryptoměnou</a:t>
            </a:r>
            <a:r>
              <a:rPr lang="cs-CZ" dirty="0">
                <a:solidFill>
                  <a:schemeClr val="bg1"/>
                </a:solidFill>
              </a:rPr>
              <a:t>, nejčastěji Bitcoinem</a:t>
            </a:r>
            <a:r>
              <a:rPr lang="cs-CZ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45609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-Základní myšlenkou byla snaha nepodléhat jakékoliv cenzuře a zákonům. Avšak nikoli jen kvůli ilegálním aktivitám, ale taky kvůli publikování informací, proti kterým by na běžném webu zasáhla cenzura.</a:t>
            </a:r>
          </a:p>
          <a:p>
            <a:r>
              <a:rPr lang="cs-CZ" dirty="0">
                <a:solidFill>
                  <a:schemeClr val="bg1"/>
                </a:solidFill>
              </a:rPr>
              <a:t>-Hlavní možností využití jsou: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Bezpečnější surfování po internetu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Vyšší anonymita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Bezpečné sdílení dokumentů, souborů a jiných dat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Obcházení cenzury internetu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9261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4036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Tor je zkratka pro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Je bezplatný a umožňuje anonymizaci uživatele při pohybu na internetu, k čemuž využívá model klient server.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</a:t>
            </a:r>
            <a:r>
              <a:rPr lang="cs-CZ" dirty="0">
                <a:solidFill>
                  <a:schemeClr val="bg1"/>
                </a:solidFill>
              </a:rPr>
              <a:t>Směruje internetový provoz přes překryvnou síť, s cílem utajit polohu a využití uživatele.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Zamýšleným použitím Toru je ochrana osobního soukromí a také svoboda a schopnost důvěrně komunikovat prostřednictvím anonymity.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43551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253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3168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030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14950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333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5032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9151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9102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43245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9842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99815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3497AC9-137C-4293-B07B-B01087182C33}" type="datetimeFigureOut">
              <a:rPr lang="cs-CZ" smtClean="0"/>
              <a:t>18.01.2023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9619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28D4CD8-DAF7-A5D7-E4C3-DBA6076A4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2822" y="520827"/>
            <a:ext cx="9418320" cy="4041648"/>
          </a:xfrm>
        </p:spPr>
        <p:txBody>
          <a:bodyPr>
            <a:normAutofit/>
          </a:bodyPr>
          <a:lstStyle/>
          <a:p>
            <a:r>
              <a:rPr lang="cs-CZ" sz="7000" b="1" dirty="0" err="1">
                <a:latin typeface="70"/>
                <a:cs typeface="Arial" panose="020B0604020202020204" pitchFamily="34" charset="0"/>
              </a:rPr>
              <a:t>Darknet</a:t>
            </a:r>
            <a:br>
              <a:rPr lang="cs-CZ" dirty="0"/>
            </a:br>
            <a:br>
              <a:rPr lang="cs-CZ" dirty="0"/>
            </a:br>
            <a:endParaRPr lang="cs-CZ" dirty="0"/>
          </a:p>
        </p:txBody>
      </p:sp>
      <p:pic>
        <p:nvPicPr>
          <p:cNvPr id="1026" name="Picture 2" descr="Tor (network) - Wikipedia">
            <a:extLst>
              <a:ext uri="{FF2B5EF4-FFF2-40B4-BE49-F238E27FC236}">
                <a16:creationId xmlns:a16="http://schemas.microsoft.com/office/drawing/2014/main" id="{BA59BE7D-3DB6-BB90-061F-33543255D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9239" y="3771900"/>
            <a:ext cx="340518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reve storia del Dark Web.">
            <a:extLst>
              <a:ext uri="{FF2B5EF4-FFF2-40B4-BE49-F238E27FC236}">
                <a16:creationId xmlns:a16="http://schemas.microsoft.com/office/drawing/2014/main" id="{2C188052-021A-59B1-05F8-B24D18846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45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897062-1212-022A-440E-900D1C43C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047" y="403860"/>
            <a:ext cx="9692640" cy="1325562"/>
          </a:xfrm>
        </p:spPr>
        <p:txBody>
          <a:bodyPr>
            <a:normAutofit/>
          </a:bodyPr>
          <a:lstStyle/>
          <a:p>
            <a:r>
              <a:rPr lang="cs-CZ" sz="6000" dirty="0">
                <a:solidFill>
                  <a:schemeClr val="bg1"/>
                </a:solidFill>
              </a:rPr>
              <a:t>Tor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B3D2060-24D2-5616-610A-591BEF9C8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5697" y="1809750"/>
            <a:ext cx="8595360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je zkratka pro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  <a:p>
            <a:r>
              <a:rPr lang="cs-CZ" dirty="0">
                <a:solidFill>
                  <a:schemeClr val="bg1"/>
                </a:solidFill>
              </a:rPr>
              <a:t>Je bezplatný a umožňuje anonymizaci uživatele při pohybu na internetu.</a:t>
            </a:r>
          </a:p>
          <a:p>
            <a:r>
              <a:rPr lang="cs-CZ" dirty="0">
                <a:solidFill>
                  <a:schemeClr val="bg1"/>
                </a:solidFill>
              </a:rPr>
              <a:t>Směruje internetový provoz přes překryvnou síť, s cílem utajit polohu a využití uživatele.</a:t>
            </a:r>
          </a:p>
          <a:p>
            <a:r>
              <a:rPr lang="cs-CZ" dirty="0">
                <a:solidFill>
                  <a:schemeClr val="bg1"/>
                </a:solidFill>
              </a:rPr>
              <a:t>Zamýšleným použitím Toru je ochrana osobního soukromí a také svoboda a schopnost důvěrně komunikovat prostřednictvím anonymity.</a:t>
            </a:r>
          </a:p>
        </p:txBody>
      </p:sp>
      <p:pic>
        <p:nvPicPr>
          <p:cNvPr id="4" name="Picture 2" descr="Tor (network) - Wikipedia">
            <a:extLst>
              <a:ext uri="{FF2B5EF4-FFF2-40B4-BE49-F238E27FC236}">
                <a16:creationId xmlns:a16="http://schemas.microsoft.com/office/drawing/2014/main" id="{4F51CF0E-288E-25FD-A88D-6EA7EAC9D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6359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13B934-CDD1-08C8-1830-123A71ACF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Historie Toru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15B72A6-8CED-73D7-3FF6-C87CBB56C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Základní princip Toru byl vyvinut v polovině 90. let, aby chránil online komunikaci amerických zpravodajských služeb.</a:t>
            </a:r>
          </a:p>
          <a:p>
            <a:r>
              <a:rPr lang="cs-CZ" dirty="0">
                <a:solidFill>
                  <a:schemeClr val="bg1"/>
                </a:solidFill>
              </a:rPr>
              <a:t>V roce 2004 vydala Naval </a:t>
            </a:r>
            <a:r>
              <a:rPr lang="cs-CZ" dirty="0" err="1">
                <a:solidFill>
                  <a:schemeClr val="bg1"/>
                </a:solidFill>
              </a:rPr>
              <a:t>Research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Laboratory</a:t>
            </a:r>
            <a:r>
              <a:rPr lang="cs-CZ" dirty="0">
                <a:solidFill>
                  <a:schemeClr val="bg1"/>
                </a:solidFill>
              </a:rPr>
              <a:t> kód pro Tor pod svobodnou licencí a začala financovat </a:t>
            </a:r>
            <a:r>
              <a:rPr lang="cs-CZ" dirty="0" err="1">
                <a:solidFill>
                  <a:schemeClr val="bg1"/>
                </a:solidFill>
              </a:rPr>
              <a:t>Dingledine</a:t>
            </a:r>
            <a:r>
              <a:rPr lang="cs-CZ" dirty="0">
                <a:solidFill>
                  <a:schemeClr val="bg1"/>
                </a:solidFill>
              </a:rPr>
              <a:t> a </a:t>
            </a:r>
            <a:r>
              <a:rPr lang="cs-CZ" dirty="0" err="1">
                <a:solidFill>
                  <a:schemeClr val="bg1"/>
                </a:solidFill>
              </a:rPr>
              <a:t>Mathewson</a:t>
            </a:r>
            <a:r>
              <a:rPr lang="cs-CZ" dirty="0">
                <a:solidFill>
                  <a:schemeClr val="bg1"/>
                </a:solidFill>
              </a:rPr>
              <a:t>, kvůli tomu aby pokračovali ve vývoji.</a:t>
            </a:r>
          </a:p>
          <a:p>
            <a:r>
              <a:rPr lang="cs-CZ" dirty="0">
                <a:solidFill>
                  <a:schemeClr val="bg1"/>
                </a:solidFill>
              </a:rPr>
              <a:t>O dva roky později založili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Tor Project, odpovědnou za údržbu Toru.</a:t>
            </a:r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</p:txBody>
      </p:sp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AB30F128-D2A0-D868-7092-24792ACCDA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4731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D2AEFAE-8582-FD1A-EA94-B7E9083CE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routing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AE249EE-E8C0-95D1-BB7D-D97EAB4D2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routing</a:t>
            </a:r>
            <a:r>
              <a:rPr lang="cs-CZ" dirty="0">
                <a:solidFill>
                  <a:schemeClr val="bg1"/>
                </a:solidFill>
              </a:rPr>
              <a:t> je technika pro anonymní komunikaci přes počítačovou síť. </a:t>
            </a:r>
          </a:p>
          <a:p>
            <a:r>
              <a:rPr lang="cs-CZ" dirty="0">
                <a:solidFill>
                  <a:schemeClr val="bg1"/>
                </a:solidFill>
              </a:rPr>
              <a:t>V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síti jsou zprávy zapouzdřeny do vrstev šifrování.</a:t>
            </a:r>
          </a:p>
          <a:p>
            <a:r>
              <a:rPr lang="cs-CZ" dirty="0">
                <a:solidFill>
                  <a:schemeClr val="bg1"/>
                </a:solidFill>
              </a:rPr>
              <a:t>Šifrovaná data jsou přenášena prostřednictvím řady síťových uzlů nazývaných </a:t>
            </a:r>
            <a:r>
              <a:rPr lang="cs-CZ" dirty="0" err="1">
                <a:solidFill>
                  <a:schemeClr val="bg1"/>
                </a:solidFill>
              </a:rPr>
              <a:t>Onion</a:t>
            </a:r>
            <a:r>
              <a:rPr lang="cs-CZ" dirty="0">
                <a:solidFill>
                  <a:schemeClr val="bg1"/>
                </a:solidFill>
              </a:rPr>
              <a:t> router.</a:t>
            </a:r>
          </a:p>
        </p:txBody>
      </p:sp>
      <p:pic>
        <p:nvPicPr>
          <p:cNvPr id="3074" name="Picture 2" descr="Onion routing - Wikipedia">
            <a:extLst>
              <a:ext uri="{FF2B5EF4-FFF2-40B4-BE49-F238E27FC236}">
                <a16:creationId xmlns:a16="http://schemas.microsoft.com/office/drawing/2014/main" id="{B32532E0-6A2A-9434-78B9-05E1218BF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768" y="3653790"/>
            <a:ext cx="4476155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903C1E8D-7F8C-2015-44C1-A43C66EB6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467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7E2B774-D6E7-748A-C03E-BA5720839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Použití Toru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F1D1677-7DFA-6C39-E8A4-63316C962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umožňuje anonymně surfovat po webu a je požíván ať už pro legální nebo ilegální účely.</a:t>
            </a:r>
          </a:p>
          <a:p>
            <a:r>
              <a:rPr lang="cs-CZ" dirty="0">
                <a:solidFill>
                  <a:schemeClr val="bg1"/>
                </a:solidFill>
              </a:rPr>
              <a:t>Tor není určen k úplnému vyřešení problému anonymity na webu.               Je navržen tak, aby snížil pravděpodobnost sledování akcí a dat zpět k uživateli.</a:t>
            </a:r>
          </a:p>
          <a:p>
            <a:r>
              <a:rPr lang="cs-CZ" dirty="0">
                <a:solidFill>
                  <a:schemeClr val="bg1"/>
                </a:solidFill>
              </a:rPr>
              <a:t>Tor se taky používá k nelegálním aktivitám.</a:t>
            </a:r>
          </a:p>
          <a:p>
            <a:endParaRPr lang="cs-CZ" dirty="0"/>
          </a:p>
        </p:txBody>
      </p:sp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02C44271-3CA2-1578-D946-5335746EF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4696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6EF702-693A-2BF8-F2BF-3843C393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Browser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898EB73-A083-5E59-5343-0980702E1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Tor Browser je webový prohlížeč, který je schopný přistupovat k síti Tor.</a:t>
            </a:r>
          </a:p>
          <a:p>
            <a:r>
              <a:rPr lang="cs-CZ" dirty="0">
                <a:solidFill>
                  <a:schemeClr val="bg1"/>
                </a:solidFill>
              </a:rPr>
              <a:t>Byl vytvořen jako Tor Browser </a:t>
            </a:r>
            <a:r>
              <a:rPr lang="cs-CZ" dirty="0" err="1">
                <a:solidFill>
                  <a:schemeClr val="bg1"/>
                </a:solidFill>
              </a:rPr>
              <a:t>Bundle</a:t>
            </a:r>
            <a:r>
              <a:rPr lang="cs-CZ" dirty="0">
                <a:solidFill>
                  <a:schemeClr val="bg1"/>
                </a:solidFill>
              </a:rPr>
              <a:t> a oznámen v roce 2008</a:t>
            </a:r>
          </a:p>
          <a:p>
            <a:r>
              <a:rPr lang="cs-CZ" dirty="0">
                <a:solidFill>
                  <a:schemeClr val="bg1"/>
                </a:solidFill>
              </a:rPr>
              <a:t>Skládá se z upravených webových prohlížečů například z Mozilla Firefox ESR. </a:t>
            </a:r>
          </a:p>
          <a:p>
            <a:r>
              <a:rPr lang="cs-CZ" dirty="0">
                <a:solidFill>
                  <a:schemeClr val="bg1"/>
                </a:solidFill>
              </a:rPr>
              <a:t>Výchozím vyhledávačem je </a:t>
            </a:r>
            <a:r>
              <a:rPr lang="cs-CZ" dirty="0" err="1">
                <a:solidFill>
                  <a:schemeClr val="bg1"/>
                </a:solidFill>
              </a:rPr>
              <a:t>DuckDuckGo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endParaRPr lang="cs-CZ" dirty="0"/>
          </a:p>
          <a:p>
            <a:endParaRPr lang="cs-CZ" dirty="0"/>
          </a:p>
        </p:txBody>
      </p:sp>
      <p:pic>
        <p:nvPicPr>
          <p:cNvPr id="5" name="Picture 2" descr="Tor (network) - Wikipedia">
            <a:extLst>
              <a:ext uri="{FF2B5EF4-FFF2-40B4-BE49-F238E27FC236}">
                <a16:creationId xmlns:a16="http://schemas.microsoft.com/office/drawing/2014/main" id="{31CC578E-7E3D-05F0-823D-653BD4A012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2817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754F9A-7B55-2FA7-16A7-08D885029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Zabezpečení Toru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098A519-67B7-7960-4A5D-350CAC0C3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Web Tor Project poskytuje postupy, jak správně používat prohlížeč. Protože při nesprávném používání není zabezpečený.</a:t>
            </a:r>
          </a:p>
          <a:p>
            <a:r>
              <a:rPr lang="cs-CZ" dirty="0">
                <a:solidFill>
                  <a:schemeClr val="bg1"/>
                </a:solidFill>
              </a:rPr>
              <a:t>Při správném používání je pravděpodobnost odhalení extrémně nízká.</a:t>
            </a:r>
          </a:p>
        </p:txBody>
      </p:sp>
      <p:pic>
        <p:nvPicPr>
          <p:cNvPr id="4" name="Picture 2" descr="Tor (network) - Wikipedia">
            <a:extLst>
              <a:ext uri="{FF2B5EF4-FFF2-40B4-BE49-F238E27FC236}">
                <a16:creationId xmlns:a16="http://schemas.microsoft.com/office/drawing/2014/main" id="{F367B622-9CE9-052E-0F87-468B2BB4DA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36466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Tor (network) - Wikipedia">
            <a:extLst>
              <a:ext uri="{FF2B5EF4-FFF2-40B4-BE49-F238E27FC236}">
                <a16:creationId xmlns:a16="http://schemas.microsoft.com/office/drawing/2014/main" id="{372C9204-EA19-B716-4A93-B2F7102CC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792" y="4945900"/>
            <a:ext cx="2559336" cy="154634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dir="5400000" algn="ctr" rotWithShape="0">
              <a:srgbClr val="000000">
                <a:alpha val="0"/>
              </a:srgbClr>
            </a:outerShdw>
            <a:reflection stA="0" endPos="65000" dir="5400000" sy="-100000" algn="bl" rotWithShape="0"/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9C8BD7CF-4D81-0C04-A457-160FC0AC6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100" y="339549"/>
            <a:ext cx="9692640" cy="1325562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Úrovně zabezpečení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30B2FB-82D8-C6A7-6456-17D73C616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100" y="1912100"/>
            <a:ext cx="8595360" cy="4876800"/>
          </a:xfrm>
        </p:spPr>
        <p:txBody>
          <a:bodyPr>
            <a:normAutofit fontScale="92500" lnSpcReduction="20000"/>
          </a:bodyPr>
          <a:lstStyle/>
          <a:p>
            <a:r>
              <a:rPr lang="cs-CZ" sz="1900" dirty="0">
                <a:solidFill>
                  <a:schemeClr val="bg1"/>
                </a:solidFill>
              </a:rPr>
              <a:t>V závislosti na potřebách uživatele nabízí prohlížeč Tor tři úrovně zabezpečení.</a:t>
            </a:r>
          </a:p>
          <a:p>
            <a:r>
              <a:rPr lang="cs-CZ" sz="2600" u="sng" dirty="0">
                <a:solidFill>
                  <a:schemeClr val="bg1"/>
                </a:solidFill>
              </a:rPr>
              <a:t>Standartní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sz="1900" dirty="0">
                <a:solidFill>
                  <a:schemeClr val="bg1"/>
                </a:solidFill>
              </a:rPr>
              <a:t>- Poskytuje nejpoužívanější prostředí a nejnižší úroveň </a:t>
            </a:r>
            <a:r>
              <a:rPr lang="cs-CZ" sz="1900" dirty="0" err="1">
                <a:solidFill>
                  <a:schemeClr val="bg1"/>
                </a:solidFill>
              </a:rPr>
              <a:t>zabezpeční</a:t>
            </a:r>
            <a:endParaRPr lang="cs-CZ" sz="1900" dirty="0">
              <a:solidFill>
                <a:schemeClr val="bg1"/>
              </a:solidFill>
            </a:endParaRPr>
          </a:p>
          <a:p>
            <a:r>
              <a:rPr lang="cs-CZ" sz="2600" u="sng" dirty="0">
                <a:solidFill>
                  <a:schemeClr val="bg1"/>
                </a:solidFill>
              </a:rPr>
              <a:t>Bezpečnější</a:t>
            </a:r>
            <a:r>
              <a:rPr lang="cs-CZ" sz="2600" b="1" u="sng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sz="1900" dirty="0">
                <a:solidFill>
                  <a:schemeClr val="bg1"/>
                </a:solidFill>
              </a:rPr>
              <a:t>- Na webech bez HTTPS je JavaScript zakázán.</a:t>
            </a:r>
          </a:p>
          <a:p>
            <a:pPr marL="0" indent="0">
              <a:buNone/>
            </a:pPr>
            <a:r>
              <a:rPr lang="cs-CZ" sz="1900" dirty="0">
                <a:solidFill>
                  <a:schemeClr val="bg1"/>
                </a:solidFill>
              </a:rPr>
              <a:t> - Některé mechanismy zobrazování jsou zakázány </a:t>
            </a:r>
          </a:p>
          <a:p>
            <a:r>
              <a:rPr lang="cs-CZ" sz="2600" u="sng" dirty="0">
                <a:solidFill>
                  <a:schemeClr val="bg1"/>
                </a:solidFill>
              </a:rPr>
              <a:t>Nejbezpečnější</a:t>
            </a:r>
          </a:p>
          <a:p>
            <a:pPr marL="0" indent="0">
              <a:buNone/>
            </a:pPr>
            <a:r>
              <a:rPr lang="cs-CZ" sz="2100" dirty="0">
                <a:solidFill>
                  <a:schemeClr val="bg1"/>
                </a:solidFill>
              </a:rPr>
              <a:t> - JavaScript je na všech stránkách zakázán </a:t>
            </a:r>
          </a:p>
          <a:p>
            <a:pPr marL="0" indent="0">
              <a:buNone/>
            </a:pPr>
            <a:r>
              <a:rPr lang="cs-CZ" sz="2100" dirty="0">
                <a:solidFill>
                  <a:schemeClr val="bg1"/>
                </a:solidFill>
              </a:rPr>
              <a:t> - Některé ikony, matematické symboly a obrázky jsou zakázány</a:t>
            </a:r>
          </a:p>
          <a:p>
            <a:pPr marL="0" indent="0">
              <a:buNone/>
            </a:pPr>
            <a:endParaRPr lang="cs-CZ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cs-CZ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3696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5A4D79E-4154-FF2F-8D72-54264B01D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F9B90C8-F461-55B5-27A9-348EED504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44091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32E7EBB-F8C5-272B-1865-58935B9C8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26DC693-F374-FA6E-25BF-6CCFFC504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38384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E6816C-9EA3-8FC7-CA0E-D30B44AF4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4C08540-3843-B975-2F5A-DD1F6FB5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40090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Darknet Market Brings Billions Of Revenues In Crypto World, Finds Study">
            <a:extLst>
              <a:ext uri="{FF2B5EF4-FFF2-40B4-BE49-F238E27FC236}">
                <a16:creationId xmlns:a16="http://schemas.microsoft.com/office/drawing/2014/main" id="{83C2D2FB-858C-95A6-0075-2715E6D42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30841" y="-215151"/>
            <a:ext cx="17826252" cy="841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7C26962-BFE1-C39E-ADD4-D9A2CE4DB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270" y="365760"/>
            <a:ext cx="9692640" cy="1325562"/>
          </a:xfrm>
        </p:spPr>
        <p:txBody>
          <a:bodyPr>
            <a:normAutofit/>
          </a:bodyPr>
          <a:lstStyle/>
          <a:p>
            <a:r>
              <a:rPr lang="cs-CZ" sz="8000" dirty="0" err="1">
                <a:solidFill>
                  <a:schemeClr val="bg1"/>
                </a:solidFill>
                <a:latin typeface="Arial" panose="020B0604020202020204" pitchFamily="34" charset="0"/>
                <a:ea typeface="Cascadia Code" panose="020B0609020000020004" pitchFamily="49" charset="0"/>
                <a:cs typeface="Arial" panose="020B0604020202020204" pitchFamily="34" charset="0"/>
              </a:rPr>
              <a:t>Darknet</a:t>
            </a:r>
            <a:endParaRPr lang="cs-CZ" sz="8000" dirty="0">
              <a:solidFill>
                <a:schemeClr val="bg1"/>
              </a:solidFill>
              <a:latin typeface="Arial" panose="020B0604020202020204" pitchFamily="34" charset="0"/>
              <a:ea typeface="Cascadia Code" panose="020B0609020000020004" pitchFamily="49" charset="0"/>
              <a:cs typeface="Arial" panose="020B0604020202020204" pitchFamily="34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270A74B-F9C3-395A-7C50-B4129779A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270" y="1691322"/>
            <a:ext cx="9130636" cy="5045673"/>
          </a:xfrm>
        </p:spPr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je nejhlubší vrstva internetu, na které se nachází spousta nelegálního obsahu.</a:t>
            </a:r>
          </a:p>
          <a:p>
            <a:r>
              <a:rPr lang="cs-CZ" dirty="0">
                <a:solidFill>
                  <a:schemeClr val="bg1"/>
                </a:solidFill>
              </a:rPr>
              <a:t>Je to překryvná síť v rámci internetu, ke které se dá přistoupit pouze se specifickými konfiguracemi, autorizací a softwarem.</a:t>
            </a:r>
          </a:p>
          <a:p>
            <a:r>
              <a:rPr lang="cs-CZ" dirty="0">
                <a:solidFill>
                  <a:schemeClr val="bg1"/>
                </a:solidFill>
              </a:rPr>
              <a:t>Každý uživatel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je anonymní a také chráněn speciální šifrovací technologií.</a:t>
            </a:r>
          </a:p>
          <a:p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83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8842D35-4042-AF02-FFBA-A58169F97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94A3AA4-D3C2-7105-5D7F-BEAFA100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563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arknet, aneb cesta do hlubin internetu | Kurzy.cz">
            <a:extLst>
              <a:ext uri="{FF2B5EF4-FFF2-40B4-BE49-F238E27FC236}">
                <a16:creationId xmlns:a16="http://schemas.microsoft.com/office/drawing/2014/main" id="{EDEA0F00-9D41-E188-BF89-0C98C5826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649" y="-159718"/>
            <a:ext cx="12759886" cy="7177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net, aneb cesta do hlubin internetu | Kurzy.cz">
            <a:extLst>
              <a:ext uri="{FF2B5EF4-FFF2-40B4-BE49-F238E27FC236}">
                <a16:creationId xmlns:a16="http://schemas.microsoft.com/office/drawing/2014/main" id="{559A30FC-4AC6-2356-CC83-730574BFE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6775704" y="-159720"/>
            <a:ext cx="9704352" cy="717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61316784-2A77-8B9B-79ED-5AC7B1744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374904"/>
            <a:ext cx="9692640" cy="1325562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Anonymita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0D261B2-215C-494E-9556-F73A90229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32" y="1947672"/>
            <a:ext cx="8595360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Anonymita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není garantovaná.</a:t>
            </a:r>
          </a:p>
          <a:p>
            <a:r>
              <a:rPr lang="cs-CZ" dirty="0">
                <a:solidFill>
                  <a:schemeClr val="bg1"/>
                </a:solidFill>
              </a:rPr>
              <a:t>Výzkumníci a experti na ochranu se pořád zlepšují, což znamená že některé skryté služby a uživatelé mohou být identifikováni.</a:t>
            </a:r>
          </a:p>
        </p:txBody>
      </p:sp>
    </p:spTree>
    <p:extLst>
      <p:ext uri="{BB962C8B-B14F-4D97-AF65-F5344CB8AC3E}">
        <p14:creationId xmlns:p14="http://schemas.microsoft.com/office/powerpoint/2010/main" val="1790752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lluminating the Dark Web - Scientific American">
            <a:extLst>
              <a:ext uri="{FF2B5EF4-FFF2-40B4-BE49-F238E27FC236}">
                <a16:creationId xmlns:a16="http://schemas.microsoft.com/office/drawing/2014/main" id="{973D7851-5854-BC65-6404-7992289AD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B18A9C89-9299-3ABB-F5A8-22D83049D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Historie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8BFF7D1-AB6F-EBC3-F011-D79715299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Původ termínu vznikl v roce 2002, kdy ho bezpečnostní inženýři Microsoftu použili v článku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and </a:t>
            </a:r>
            <a:r>
              <a:rPr lang="cs-CZ" dirty="0" err="1">
                <a:solidFill>
                  <a:schemeClr val="bg1"/>
                </a:solidFill>
              </a:rPr>
              <a:t>Future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of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Content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Distribution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r>
              <a:rPr lang="cs-CZ" dirty="0">
                <a:solidFill>
                  <a:schemeClr val="bg1"/>
                </a:solidFill>
              </a:rPr>
              <a:t>Termín</a:t>
            </a:r>
            <a:r>
              <a:rPr lang="cs-CZ" dirty="0">
                <a:solidFill>
                  <a:schemeClr val="bg1"/>
                </a:solidFill>
                <a:effectLst/>
              </a:rPr>
              <a:t> “</a:t>
            </a:r>
            <a:r>
              <a:rPr lang="cs-CZ" dirty="0" err="1">
                <a:solidFill>
                  <a:schemeClr val="bg1"/>
                </a:solidFill>
                <a:effectLst/>
              </a:rPr>
              <a:t>darknet</a:t>
            </a:r>
            <a:r>
              <a:rPr lang="cs-CZ" dirty="0">
                <a:solidFill>
                  <a:schemeClr val="bg1"/>
                </a:solidFill>
                <a:effectLst/>
              </a:rPr>
              <a:t>” se začal používat roku 2009 v souvislosti s rozmachem nových peer-to-peer sítí jako Tor, </a:t>
            </a:r>
            <a:r>
              <a:rPr lang="cs-CZ" dirty="0" err="1">
                <a:solidFill>
                  <a:schemeClr val="bg1"/>
                </a:solidFill>
                <a:effectLst/>
              </a:rPr>
              <a:t>Invisible</a:t>
            </a:r>
            <a:r>
              <a:rPr lang="cs-CZ" dirty="0">
                <a:solidFill>
                  <a:schemeClr val="bg1"/>
                </a:solidFill>
                <a:effectLst/>
              </a:rPr>
              <a:t> Internet Projekt a </a:t>
            </a:r>
            <a:r>
              <a:rPr lang="cs-CZ" dirty="0" err="1">
                <a:solidFill>
                  <a:schemeClr val="bg1"/>
                </a:solidFill>
                <a:effectLst/>
              </a:rPr>
              <a:t>Freenet</a:t>
            </a:r>
            <a:r>
              <a:rPr lang="cs-CZ" dirty="0">
                <a:effectLst/>
              </a:rPr>
              <a:t>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337876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s the Dark Web Dangerous? What you need to know">
            <a:extLst>
              <a:ext uri="{FF2B5EF4-FFF2-40B4-BE49-F238E27FC236}">
                <a16:creationId xmlns:a16="http://schemas.microsoft.com/office/drawing/2014/main" id="{30275FF7-7A77-7CFD-49F6-D1B33F3BD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304008" cy="942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9600681-E084-EB9F-4202-B7CA01089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Legalita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C331E46-7277-86EB-8271-6771CA83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je v podstatě zcela legální síť. Umožňuje lidem přístup k internetu a ke svobodným informacím s vyšší úrovní anonymity a bezpečnosti.</a:t>
            </a:r>
          </a:p>
          <a:p>
            <a:r>
              <a:rPr lang="cs-CZ" dirty="0">
                <a:solidFill>
                  <a:schemeClr val="bg1"/>
                </a:solidFill>
              </a:rPr>
              <a:t>Umožňuje také sdílení citlivých dokumentů nebo pro zkušenější a odborně zručné uživatele k tunelování připojení k domácí síti či jiné lokální síti.</a:t>
            </a:r>
          </a:p>
          <a:p>
            <a:r>
              <a:rPr lang="cs-CZ" dirty="0">
                <a:solidFill>
                  <a:schemeClr val="bg1"/>
                </a:solidFill>
              </a:rPr>
              <a:t>Ovšem vzhledu k tomu, že </a:t>
            </a:r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nabízí anonymitu, nachází se na něm stránky s nelegálním obsahem.</a:t>
            </a:r>
          </a:p>
        </p:txBody>
      </p:sp>
    </p:spTree>
    <p:extLst>
      <p:ext uri="{BB962C8B-B14F-4D97-AF65-F5344CB8AC3E}">
        <p14:creationId xmlns:p14="http://schemas.microsoft.com/office/powerpoint/2010/main" val="103467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Dark Web Monitoring? - Experian">
            <a:extLst>
              <a:ext uri="{FF2B5EF4-FFF2-40B4-BE49-F238E27FC236}">
                <a16:creationId xmlns:a16="http://schemas.microsoft.com/office/drawing/2014/main" id="{7252D82C-2252-5DDF-884B-1CF6EDD3D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675"/>
                    </a14:imgEffect>
                    <a14:imgEffect>
                      <a14:saturation sat="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6317" y="0"/>
            <a:ext cx="13318999" cy="7912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5B947D7-2F3D-6621-D3FF-4B3543FF8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428" y="382008"/>
            <a:ext cx="9692640" cy="1325562"/>
          </a:xfrm>
        </p:spPr>
        <p:txBody>
          <a:bodyPr/>
          <a:lstStyle/>
          <a:p>
            <a:r>
              <a:rPr lang="cs-CZ" b="1" dirty="0">
                <a:solidFill>
                  <a:schemeClr val="bg1"/>
                </a:solidFill>
              </a:rPr>
              <a:t>Nelegální aktivity na </a:t>
            </a:r>
            <a:r>
              <a:rPr lang="cs-CZ" b="1" dirty="0" err="1">
                <a:solidFill>
                  <a:schemeClr val="bg1"/>
                </a:solidFill>
              </a:rPr>
              <a:t>Darknetu</a:t>
            </a:r>
            <a:endParaRPr lang="cs-CZ" b="1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44CA9AA-2900-7789-27EE-6C11F5353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28" y="1780469"/>
            <a:ext cx="7487682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jsou služby nabízeny podvodníky či lidmi pracujícími na hraně zákona.</a:t>
            </a:r>
          </a:p>
          <a:p>
            <a:r>
              <a:rPr lang="cs-CZ" dirty="0">
                <a:solidFill>
                  <a:schemeClr val="bg1"/>
                </a:solidFill>
              </a:rPr>
              <a:t>Nabízí se několik nelegálních aktivit.</a:t>
            </a:r>
          </a:p>
          <a:p>
            <a:pPr marL="0" indent="0">
              <a:buNone/>
            </a:pPr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208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Criminal Crypto Use Is Growing on the Dark Web, but That's Just Half the  Story">
            <a:extLst>
              <a:ext uri="{FF2B5EF4-FFF2-40B4-BE49-F238E27FC236}">
                <a16:creationId xmlns:a16="http://schemas.microsoft.com/office/drawing/2014/main" id="{428A8B18-E5AB-4257-7072-734ADFA8F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460"/>
                    </a14:imgEffect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698614"/>
            <a:ext cx="17409459" cy="13054828"/>
          </a:xfrm>
          <a:prstGeom prst="rect">
            <a:avLst/>
          </a:prstGeom>
          <a:noFill/>
          <a:effectLst>
            <a:outerShdw blurRad="1270000" dist="2540000" dir="8400000" sx="1000" sy="1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054C022-B76E-799B-4C14-1026E19A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market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BDD63F6-5265-9D82-19B0-72EA7655C441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76200" sx="1000" sy="1000" algn="ctr" rotWithShape="0">
              <a:srgbClr val="000000"/>
            </a:outerShdw>
          </a:effectLst>
        </p:spPr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market je ilegální webová stránka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r>
              <a:rPr lang="cs-CZ" dirty="0">
                <a:solidFill>
                  <a:schemeClr val="bg1"/>
                </a:solidFill>
              </a:rPr>
              <a:t>Funguje jako obchod, kde se platí </a:t>
            </a:r>
            <a:r>
              <a:rPr lang="cs-CZ" dirty="0" err="1">
                <a:solidFill>
                  <a:schemeClr val="bg1"/>
                </a:solidFill>
              </a:rPr>
              <a:t>cryptoměnou</a:t>
            </a:r>
            <a:r>
              <a:rPr lang="cs-CZ" dirty="0">
                <a:solidFill>
                  <a:schemeClr val="bg1"/>
                </a:solidFill>
              </a:rPr>
              <a:t>, nejčastěji Bitcoinem</a:t>
            </a:r>
            <a:r>
              <a:rPr lang="cs-CZ" dirty="0"/>
              <a:t>.</a:t>
            </a:r>
          </a:p>
          <a:p>
            <a:endParaRPr lang="cs-CZ" dirty="0"/>
          </a:p>
        </p:txBody>
      </p:sp>
      <p:pic>
        <p:nvPicPr>
          <p:cNvPr id="2052" name="Picture 4" descr="Dark web marketplace shuts down over security concerns - BBC News">
            <a:extLst>
              <a:ext uri="{FF2B5EF4-FFF2-40B4-BE49-F238E27FC236}">
                <a16:creationId xmlns:a16="http://schemas.microsoft.com/office/drawing/2014/main" id="{79F6B9B4-E38A-5230-DB98-C717DB22C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228" y="2887084"/>
            <a:ext cx="6236002" cy="35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3015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5162563-DB1E-83E0-A84A-BBF99509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Využití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B9D11AC-C9C0-7580-D3D0-EB255AB3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Základní myšlenkou byla snaha nepodléhat jakékoliv cenzuře a zákonům.</a:t>
            </a:r>
          </a:p>
          <a:p>
            <a:r>
              <a:rPr lang="cs-CZ" dirty="0">
                <a:solidFill>
                  <a:schemeClr val="bg1"/>
                </a:solidFill>
              </a:rPr>
              <a:t>Hlavní možnosti využití jsou: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Bezpečnější surfování po internetu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Vyšší anonymita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Bezpečné sdílení dokumentů, souborů a jiných dat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Obcházení cenzury internetu</a:t>
            </a:r>
          </a:p>
        </p:txBody>
      </p:sp>
    </p:spTree>
    <p:extLst>
      <p:ext uri="{BB962C8B-B14F-4D97-AF65-F5344CB8AC3E}">
        <p14:creationId xmlns:p14="http://schemas.microsoft.com/office/powerpoint/2010/main" val="27730195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A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Tor Project | Anonymity Online">
            <a:extLst>
              <a:ext uri="{FF2B5EF4-FFF2-40B4-BE49-F238E27FC236}">
                <a16:creationId xmlns:a16="http://schemas.microsoft.com/office/drawing/2014/main" id="{C326B15C-E405-C7E3-1D80-56926E875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5083" y="0"/>
            <a:ext cx="13873778" cy="6936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831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Pohled">
  <a:themeElements>
    <a:clrScheme name="Vlastní 2">
      <a:dk1>
        <a:srgbClr val="7030A0"/>
      </a:dk1>
      <a:lt1>
        <a:sysClr val="window" lastClr="FFFFFF"/>
      </a:lt1>
      <a:dk2>
        <a:srgbClr val="7030A0"/>
      </a:dk2>
      <a:lt2>
        <a:srgbClr val="DCD8DC"/>
      </a:lt2>
      <a:accent1>
        <a:srgbClr val="FFFFFF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Pohled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Pohled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Pohled</Template>
  <TotalTime>414</TotalTime>
  <Words>1504</Words>
  <Application>Microsoft Office PowerPoint</Application>
  <PresentationFormat>Širokoúhlá obrazovka</PresentationFormat>
  <Paragraphs>122</Paragraphs>
  <Slides>20</Slides>
  <Notes>15</Notes>
  <HiddenSlides>0</HiddenSlides>
  <MMClips>0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20</vt:i4>
      </vt:variant>
    </vt:vector>
  </HeadingPairs>
  <TitlesOfParts>
    <vt:vector size="27" baseType="lpstr">
      <vt:lpstr>70</vt:lpstr>
      <vt:lpstr>Arial</vt:lpstr>
      <vt:lpstr>Calibri</vt:lpstr>
      <vt:lpstr>Century Schoolbook</vt:lpstr>
      <vt:lpstr>Helvetica</vt:lpstr>
      <vt:lpstr>Wingdings 2</vt:lpstr>
      <vt:lpstr>Pohled</vt:lpstr>
      <vt:lpstr>Darknet  </vt:lpstr>
      <vt:lpstr>Darknet</vt:lpstr>
      <vt:lpstr>Anonymita na Darknetu</vt:lpstr>
      <vt:lpstr>Historie Darknetu</vt:lpstr>
      <vt:lpstr>Legalita Darknetu</vt:lpstr>
      <vt:lpstr>Nelegální aktivity na Darknetu</vt:lpstr>
      <vt:lpstr>Darknet market</vt:lpstr>
      <vt:lpstr>Využití Darknetu</vt:lpstr>
      <vt:lpstr>Prezentace aplikace PowerPoint</vt:lpstr>
      <vt:lpstr>Tor</vt:lpstr>
      <vt:lpstr>Historie Toru</vt:lpstr>
      <vt:lpstr>Onion routing</vt:lpstr>
      <vt:lpstr>Použití Toru</vt:lpstr>
      <vt:lpstr>Tor Browser</vt:lpstr>
      <vt:lpstr>Zabezpečení Toru</vt:lpstr>
      <vt:lpstr>Úrovně zabezpečení 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Ilona Kábelová</dc:creator>
  <cp:lastModifiedBy>Ilona Kábelová</cp:lastModifiedBy>
  <cp:revision>6</cp:revision>
  <dcterms:created xsi:type="dcterms:W3CDTF">2023-01-09T18:14:33Z</dcterms:created>
  <dcterms:modified xsi:type="dcterms:W3CDTF">2023-01-18T15:59:33Z</dcterms:modified>
</cp:coreProperties>
</file>

<file path=docProps/thumbnail.jpeg>
</file>